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2"/>
  </p:notesMasterIdLst>
  <p:sldIdLst>
    <p:sldId id="256" r:id="rId2"/>
    <p:sldId id="278" r:id="rId3"/>
    <p:sldId id="425" r:id="rId4"/>
    <p:sldId id="427" r:id="rId5"/>
    <p:sldId id="257" r:id="rId6"/>
    <p:sldId id="331" r:id="rId7"/>
    <p:sldId id="400" r:id="rId8"/>
    <p:sldId id="401" r:id="rId9"/>
    <p:sldId id="340" r:id="rId10"/>
    <p:sldId id="341" r:id="rId11"/>
    <p:sldId id="426" r:id="rId12"/>
    <p:sldId id="402" r:id="rId13"/>
    <p:sldId id="399" r:id="rId14"/>
    <p:sldId id="337" r:id="rId15"/>
    <p:sldId id="351" r:id="rId16"/>
    <p:sldId id="395" r:id="rId17"/>
    <p:sldId id="407" r:id="rId18"/>
    <p:sldId id="429" r:id="rId19"/>
    <p:sldId id="430" r:id="rId20"/>
    <p:sldId id="432" r:id="rId21"/>
    <p:sldId id="431" r:id="rId22"/>
    <p:sldId id="406" r:id="rId23"/>
    <p:sldId id="428" r:id="rId24"/>
    <p:sldId id="408" r:id="rId25"/>
    <p:sldId id="396" r:id="rId26"/>
    <p:sldId id="397" r:id="rId27"/>
    <p:sldId id="410" r:id="rId28"/>
    <p:sldId id="334" r:id="rId29"/>
    <p:sldId id="338" r:id="rId30"/>
    <p:sldId id="354" r:id="rId31"/>
    <p:sldId id="398" r:id="rId32"/>
    <p:sldId id="387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03" r:id="rId41"/>
    <p:sldId id="405" r:id="rId42"/>
    <p:sldId id="384" r:id="rId43"/>
    <p:sldId id="404" r:id="rId44"/>
    <p:sldId id="435" r:id="rId45"/>
    <p:sldId id="382" r:id="rId46"/>
    <p:sldId id="418" r:id="rId47"/>
    <p:sldId id="419" r:id="rId48"/>
    <p:sldId id="423" r:id="rId49"/>
    <p:sldId id="383" r:id="rId50"/>
    <p:sldId id="420" r:id="rId51"/>
    <p:sldId id="421" r:id="rId52"/>
    <p:sldId id="422" r:id="rId53"/>
    <p:sldId id="424" r:id="rId54"/>
    <p:sldId id="433" r:id="rId55"/>
    <p:sldId id="339" r:id="rId56"/>
    <p:sldId id="409" r:id="rId57"/>
    <p:sldId id="356" r:id="rId58"/>
    <p:sldId id="328" r:id="rId59"/>
    <p:sldId id="330" r:id="rId60"/>
    <p:sldId id="329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A9141D-5D7B-4AE5-B6DA-B4BC6060CA73}">
          <p14:sldIdLst>
            <p14:sldId id="256"/>
            <p14:sldId id="278"/>
            <p14:sldId id="425"/>
            <p14:sldId id="427"/>
            <p14:sldId id="257"/>
          </p14:sldIdLst>
        </p14:section>
        <p14:section name="DevOps Overview" id="{9CFD0246-54BD-4BDA-A521-EF08CB0AAF34}">
          <p14:sldIdLst>
            <p14:sldId id="331"/>
            <p14:sldId id="400"/>
            <p14:sldId id="401"/>
            <p14:sldId id="340"/>
            <p14:sldId id="341"/>
            <p14:sldId id="426"/>
            <p14:sldId id="402"/>
            <p14:sldId id="399"/>
          </p14:sldIdLst>
        </p14:section>
        <p14:section name="IaC" id="{DF6FAF50-AF65-4852-A24F-966D05D1A487}">
          <p14:sldIdLst>
            <p14:sldId id="337"/>
            <p14:sldId id="351"/>
            <p14:sldId id="395"/>
            <p14:sldId id="407"/>
            <p14:sldId id="429"/>
            <p14:sldId id="430"/>
            <p14:sldId id="432"/>
            <p14:sldId id="431"/>
            <p14:sldId id="406"/>
            <p14:sldId id="428"/>
            <p14:sldId id="408"/>
            <p14:sldId id="396"/>
            <p14:sldId id="397"/>
            <p14:sldId id="410"/>
          </p14:sldIdLst>
        </p14:section>
        <p14:section name="Create GitHub Action" id="{A7B5E21B-17CC-402C-B490-02A04991B7FB}">
          <p14:sldIdLst>
            <p14:sldId id="334"/>
          </p14:sldIdLst>
        </p14:section>
        <p14:section name="Rugged DevSecOps" id="{F3E00555-D1B4-4A47-8617-C16586CA9E48}">
          <p14:sldIdLst>
            <p14:sldId id="338"/>
            <p14:sldId id="354"/>
          </p14:sldIdLst>
        </p14:section>
        <p14:section name="Static Code Scanning" id="{7287C852-1D69-439A-8308-BC238F82DAAE}">
          <p14:sldIdLst>
            <p14:sldId id="398"/>
            <p14:sldId id="387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Additional Rugged tools" id="{E7BAC2B5-7A7B-45E1-B3EC-A9B58AEE3D22}">
          <p14:sldIdLst>
            <p14:sldId id="403"/>
            <p14:sldId id="405"/>
            <p14:sldId id="384"/>
            <p14:sldId id="404"/>
            <p14:sldId id="435"/>
            <p14:sldId id="382"/>
            <p14:sldId id="418"/>
            <p14:sldId id="419"/>
            <p14:sldId id="423"/>
            <p14:sldId id="383"/>
            <p14:sldId id="420"/>
            <p14:sldId id="421"/>
            <p14:sldId id="422"/>
            <p14:sldId id="424"/>
            <p14:sldId id="433"/>
          </p14:sldIdLst>
        </p14:section>
        <p14:section name="Robust DevOps Process" id="{9614A7C0-88B7-487B-A11E-6BF9524F6017}">
          <p14:sldIdLst>
            <p14:sldId id="339"/>
            <p14:sldId id="409"/>
            <p14:sldId id="356"/>
          </p14:sldIdLst>
        </p14:section>
        <p14:section name="Conclusion" id="{32CD27A0-5309-48BE-8171-00F60B04E7FE}">
          <p14:sldIdLst>
            <p14:sldId id="328"/>
            <p14:sldId id="330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2150" autoAdjust="0"/>
  </p:normalViewPr>
  <p:slideViewPr>
    <p:cSldViewPr snapToGrid="0">
      <p:cViewPr varScale="1">
        <p:scale>
          <a:sx n="66" d="100"/>
          <a:sy n="66" d="100"/>
        </p:scale>
        <p:origin x="4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E915F-729B-41B5-9E60-B75A98DB1B9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E9449-D161-4234-AF44-56BC19BD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5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UP:</a:t>
            </a:r>
          </a:p>
          <a:p>
            <a:endParaRPr lang="en-US" dirty="0"/>
          </a:p>
          <a:p>
            <a:r>
              <a:rPr lang="en-US" dirty="0"/>
              <a:t>1 - Simple Web with Authorization – use the template repo</a:t>
            </a:r>
          </a:p>
          <a:p>
            <a:r>
              <a:rPr lang="en-US" dirty="0"/>
              <a:t>2 - Pre-deploy S1</a:t>
            </a:r>
          </a:p>
          <a:p>
            <a:r>
              <a:rPr lang="en-US" dirty="0"/>
              <a:t>3 - Create Test, Staging and QA slots</a:t>
            </a:r>
          </a:p>
          <a:p>
            <a:r>
              <a:rPr lang="en-US" dirty="0"/>
              <a:t>4 - </a:t>
            </a:r>
            <a:r>
              <a:rPr lang="en-US" dirty="0" err="1"/>
              <a:t>PreDeploy</a:t>
            </a:r>
            <a:r>
              <a:rPr lang="en-US" dirty="0"/>
              <a:t> SQL Server and set configuration for all slots (simplified and less cost – easy to show that this could be done on different </a:t>
            </a:r>
            <a:r>
              <a:rPr lang="en-US" dirty="0" err="1"/>
              <a:t>dbs</a:t>
            </a:r>
            <a:r>
              <a:rPr lang="en-US" dirty="0"/>
              <a:t>).</a:t>
            </a:r>
          </a:p>
          <a:p>
            <a:r>
              <a:rPr lang="en-US" dirty="0"/>
              <a:t>5 – </a:t>
            </a:r>
            <a:r>
              <a:rPr lang="en-US" dirty="0" err="1"/>
              <a:t>PreDeploy</a:t>
            </a:r>
            <a:r>
              <a:rPr lang="en-US" dirty="0"/>
              <a:t> actions for open pr to main &amp; push pr to main</a:t>
            </a:r>
          </a:p>
          <a:p>
            <a:r>
              <a:rPr lang="en-US" dirty="0"/>
              <a:t>6 – Ensure initial migrations</a:t>
            </a:r>
          </a:p>
          <a:p>
            <a:r>
              <a:rPr lang="en-US" dirty="0"/>
              <a:t>7 – Create a developer resource group for easy cleanup of volatile</a:t>
            </a:r>
          </a:p>
          <a:p>
            <a:endParaRPr lang="en-US" dirty="0"/>
          </a:p>
          <a:p>
            <a:r>
              <a:rPr lang="en-US" dirty="0"/>
              <a:t>[will show demo for push pr to dev]</a:t>
            </a:r>
          </a:p>
          <a:p>
            <a:r>
              <a:rPr lang="en-US" dirty="0"/>
              <a:t>[will build the volatile  push for developer branch]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Must have clean GitHub repo with project already checked in</a:t>
            </a:r>
          </a:p>
          <a:p>
            <a:endParaRPr lang="en-US" dirty="0"/>
          </a:p>
          <a:p>
            <a:r>
              <a:rPr lang="en-US" dirty="0"/>
              <a:t>Need to have one app on the S1 tier to use slots</a:t>
            </a:r>
          </a:p>
          <a:p>
            <a:r>
              <a:rPr lang="en-US" dirty="0"/>
              <a:t>Need to have prod/</a:t>
            </a:r>
            <a:r>
              <a:rPr lang="en-US" dirty="0" err="1"/>
              <a:t>qa</a:t>
            </a:r>
            <a:r>
              <a:rPr lang="en-US" dirty="0"/>
              <a:t>/staging slots ready</a:t>
            </a:r>
          </a:p>
          <a:p>
            <a:endParaRPr lang="en-US" dirty="0"/>
          </a:p>
          <a:p>
            <a:r>
              <a:rPr lang="en-US" dirty="0"/>
              <a:t>Open PR to Dev -&gt; Volatile dev env, deployed to Azure</a:t>
            </a:r>
          </a:p>
          <a:p>
            <a:r>
              <a:rPr lang="en-US" dirty="0"/>
              <a:t>Push PR to Dev -&gt; Action to push to test slot at Azure</a:t>
            </a:r>
          </a:p>
          <a:p>
            <a:r>
              <a:rPr lang="en-US" dirty="0"/>
              <a:t>Open PR to Prod -&gt; Action to push to </a:t>
            </a:r>
            <a:r>
              <a:rPr lang="en-US" dirty="0" err="1"/>
              <a:t>qa</a:t>
            </a:r>
            <a:r>
              <a:rPr lang="en-US" dirty="0"/>
              <a:t> slot at Azure</a:t>
            </a:r>
          </a:p>
          <a:p>
            <a:r>
              <a:rPr lang="en-US" dirty="0"/>
              <a:t>Push PR to Prod -&gt; Action to deploy to staging</a:t>
            </a:r>
          </a:p>
          <a:p>
            <a:endParaRPr lang="en-US" dirty="0"/>
          </a:p>
          <a:p>
            <a:r>
              <a:rPr lang="en-US" dirty="0"/>
              <a:t>Use the repo template, then create dev branch off of main in the repo</a:t>
            </a:r>
          </a:p>
          <a:p>
            <a:endParaRPr lang="en-US" dirty="0"/>
          </a:p>
          <a:p>
            <a:r>
              <a:rPr lang="en-US" dirty="0"/>
              <a:t>Have database already defined and configured for the staging, </a:t>
            </a:r>
            <a:r>
              <a:rPr lang="en-US" dirty="0" err="1"/>
              <a:t>qa</a:t>
            </a:r>
            <a:r>
              <a:rPr lang="en-US" dirty="0"/>
              <a:t> and production slots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70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81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https://docs.github.com/en/actions/deployment/security-hardening-your-deployments/configuring-openid-connect-in-azure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09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80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Action code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5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https://docs.microsoft.com/en-us/azure/developer/github/</a:t>
            </a:r>
          </a:p>
          <a:p>
            <a:r>
              <a:rPr lang="en-US" dirty="0"/>
              <a:t>https://docs.github.com/en/actions</a:t>
            </a:r>
          </a:p>
          <a:p>
            <a:endParaRPr lang="en-US" dirty="0"/>
          </a:p>
          <a:p>
            <a:r>
              <a:rPr lang="en-US" dirty="0"/>
              <a:t>Use the pre-built actions and just put them in play</a:t>
            </a:r>
          </a:p>
          <a:p>
            <a:endParaRPr lang="en-US" dirty="0"/>
          </a:p>
          <a:p>
            <a:r>
              <a:rPr lang="en-US" dirty="0"/>
              <a:t>https://github.com/marketplace/actions/azure-login</a:t>
            </a:r>
          </a:p>
          <a:p>
            <a:r>
              <a:rPr lang="en-US" dirty="0"/>
              <a:t>https://docs.github.com/en/actions/deployment/security-hardening-your-deployments/configuring-openid-connect-in-azure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85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75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https://github.com/marketplace</a:t>
            </a:r>
          </a:p>
          <a:p>
            <a:r>
              <a:rPr lang="en-US" dirty="0"/>
              <a:t>https://github.com/marketplace/actions/sonarcloud-scan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05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96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what is there but modify it to have the </a:t>
            </a:r>
            <a:r>
              <a:rPr lang="en-US" dirty="0" err="1"/>
              <a:t>.Net</a:t>
            </a:r>
            <a:r>
              <a:rPr lang="en-US" dirty="0"/>
              <a:t> 6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63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Identified a publicly-exposed azure storage account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46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Brian, and I’ll be your presenter for today.  </a:t>
            </a:r>
          </a:p>
          <a:p>
            <a:br>
              <a:rPr lang="en-US" dirty="0"/>
            </a:br>
            <a:r>
              <a:rPr lang="en-US" dirty="0"/>
              <a:t>I’ve been working in </a:t>
            </a:r>
            <a:r>
              <a:rPr lang="en-US" dirty="0" err="1"/>
              <a:t>.Net</a:t>
            </a:r>
            <a:r>
              <a:rPr lang="en-US" dirty="0"/>
              <a:t> since it was released to beta in 2001, and have been in various web development positions throughout my career, working with all the tech stacks along the way, including </a:t>
            </a:r>
            <a:r>
              <a:rPr lang="en-US" dirty="0" err="1"/>
              <a:t>ASP.Net</a:t>
            </a:r>
            <a:r>
              <a:rPr lang="en-US" dirty="0"/>
              <a:t> 1 and 2 Webforms, MVC, and am now looking into </a:t>
            </a:r>
            <a:r>
              <a:rPr lang="en-US" dirty="0" err="1"/>
              <a:t>Blazor</a:t>
            </a:r>
            <a:r>
              <a:rPr lang="en-US" dirty="0"/>
              <a:t> and Razor pages as </a:t>
            </a:r>
            <a:r>
              <a:rPr lang="en-US" dirty="0" err="1"/>
              <a:t>.Net</a:t>
            </a:r>
            <a:r>
              <a:rPr lang="en-US" dirty="0"/>
              <a:t> is evolving.</a:t>
            </a:r>
          </a:p>
          <a:p>
            <a:endParaRPr lang="en-US" dirty="0"/>
          </a:p>
          <a:p>
            <a:r>
              <a:rPr lang="en-US" dirty="0"/>
              <a:t>In addition to developing web solutions for many different companies, I have also been teaching in the Computer Science department at Franklin University since 2010 and have been developing training courses since about 2013.</a:t>
            </a:r>
          </a:p>
          <a:p>
            <a:endParaRPr lang="en-US" dirty="0"/>
          </a:p>
          <a:p>
            <a:r>
              <a:rPr lang="en-US" dirty="0"/>
              <a:t>I hold a bachelors in CS from Iowa State and an MS in Computer Information Systems from the </a:t>
            </a:r>
            <a:r>
              <a:rPr lang="en-US" dirty="0" err="1"/>
              <a:t>UoP</a:t>
            </a:r>
            <a:r>
              <a:rPr lang="en-US" dirty="0"/>
              <a:t>.  I also have a number of Microsoft certifications that I’ve been earning since 2003 and recently published my first book: Practical Entity Framework with </a:t>
            </a:r>
            <a:r>
              <a:rPr lang="en-US" dirty="0" err="1"/>
              <a:t>APress</a:t>
            </a:r>
            <a:r>
              <a:rPr lang="en-US" dirty="0"/>
              <a:t> (with a second edition for .Net5/EFCore5 currently in progress)</a:t>
            </a:r>
          </a:p>
          <a:p>
            <a:endParaRPr lang="en-US" dirty="0"/>
          </a:p>
          <a:p>
            <a:r>
              <a:rPr lang="en-US" dirty="0"/>
              <a:t>Please follow me for updates and communication on twitter or Linked In.</a:t>
            </a:r>
            <a:br>
              <a:rPr lang="en-US" dirty="0"/>
            </a:br>
            <a:r>
              <a:rPr lang="en-US" dirty="0"/>
              <a:t>Twitter: blgorman</a:t>
            </a:r>
          </a:p>
          <a:p>
            <a:r>
              <a:rPr lang="en-US" dirty="0"/>
              <a:t>LinkedIn: </a:t>
            </a:r>
            <a:r>
              <a:rPr lang="en-US" dirty="0" err="1"/>
              <a:t>brianlgorman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80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https://github.com/marketplace?type=actions&amp;query=owasp+zap+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3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https://github.com/zaproxy/action-baseline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54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66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87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43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33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67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attending my talk today.  Please reach out and connect. </a:t>
            </a:r>
          </a:p>
          <a:p>
            <a:endParaRPr lang="en-US" dirty="0"/>
          </a:p>
          <a:p>
            <a:r>
              <a:rPr lang="en-US" dirty="0"/>
              <a:t>If you liked the talk today, you can support me by listening to one or more of my songs on </a:t>
            </a:r>
            <a:r>
              <a:rPr lang="en-US" dirty="0" err="1"/>
              <a:t>spotify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Enjoy the rest of your conference!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32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we’re going to take a look at DevOps and cover some of the basic tenets of what DevOps is and why it’s important.  We’ll discuss the key concept of “shifting-left”, and then we’ll dive into some practical examples to illustrate other key concepts of building a robust DevOps pipelines.</a:t>
            </a:r>
          </a:p>
          <a:p>
            <a:endParaRPr lang="en-US" dirty="0"/>
          </a:p>
          <a:p>
            <a:r>
              <a:rPr lang="en-US" dirty="0"/>
              <a:t>Along the way, we’ll also cover how to use secrets in your repositories and then take a brief look at Infrastructure as code and </a:t>
            </a:r>
            <a:r>
              <a:rPr lang="en-US" dirty="0" err="1"/>
              <a:t>DevSecOps</a:t>
            </a:r>
            <a:r>
              <a:rPr lang="en-US" dirty="0"/>
              <a:t>, both of which are worthy of their own talks.</a:t>
            </a:r>
          </a:p>
          <a:p>
            <a:br>
              <a:rPr lang="en-US" dirty="0"/>
            </a:br>
            <a:r>
              <a:rPr lang="en-US" dirty="0"/>
              <a:t>We’ll finish with a pipeline that is robust and shows a good flow through the various stages your team might want to achieve.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2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stated in the description for this talk, the idea of DevOps is the </a:t>
            </a:r>
          </a:p>
          <a:p>
            <a:r>
              <a:rPr lang="en-US" dirty="0"/>
              <a:t>Union of people, processes, and technology</a:t>
            </a:r>
          </a:p>
          <a:p>
            <a:endParaRPr lang="en-US" dirty="0"/>
          </a:p>
          <a:p>
            <a:r>
              <a:rPr lang="en-US" dirty="0"/>
              <a:t>The overall goal is to be able to decrease your cycle time while also increasing your confidence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Developers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Quality of Code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Production Release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: No more off-hours/manual deployments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idea of the ‘shift-left’ approach is to move everything as far left as possible.  </a:t>
            </a:r>
          </a:p>
          <a:p>
            <a:br>
              <a:rPr lang="en-US" dirty="0"/>
            </a:br>
            <a:r>
              <a:rPr lang="en-US" dirty="0"/>
              <a:t>This means you need to get a lot of buy in from both your upper management and your team members.</a:t>
            </a:r>
          </a:p>
          <a:p>
            <a:br>
              <a:rPr lang="en-US" dirty="0"/>
            </a:br>
            <a:r>
              <a:rPr lang="en-US" dirty="0"/>
              <a:t>You will enforce things like writing unit and integration tests as part of the development process</a:t>
            </a:r>
          </a:p>
          <a:p>
            <a:r>
              <a:rPr lang="en-US" dirty="0"/>
              <a:t>You will add code scanning to identity bugs and code smells as early as possible (maybe even do something like enforce no warnings)</a:t>
            </a:r>
          </a:p>
          <a:p>
            <a:endParaRPr lang="en-US" dirty="0"/>
          </a:p>
          <a:p>
            <a:r>
              <a:rPr lang="en-US" dirty="0"/>
              <a:t>Additional considerations are using infrastructure as code to create an environment from deployment  - helps with configuration drift and ensures settings</a:t>
            </a:r>
          </a:p>
          <a:p>
            <a:endParaRPr lang="en-US" dirty="0"/>
          </a:p>
          <a:p>
            <a:r>
              <a:rPr lang="en-US" dirty="0"/>
              <a:t>You will end up moving much more quickly</a:t>
            </a:r>
          </a:p>
          <a:p>
            <a:endParaRPr lang="en-US" dirty="0"/>
          </a:p>
          <a:p>
            <a:r>
              <a:rPr lang="en-US" dirty="0"/>
              <a:t>You will have developers and ops teams who don’t fear ‘pushing to production’</a:t>
            </a:r>
          </a:p>
          <a:p>
            <a:br>
              <a:rPr lang="en-US" dirty="0"/>
            </a:br>
            <a:r>
              <a:rPr lang="en-US" dirty="0"/>
              <a:t>Your process will not be siloed to the knowledge/capability of a few individuals.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5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the application on merge PR to the develop branch</a:t>
            </a:r>
          </a:p>
          <a:p>
            <a:endParaRPr lang="en-US" dirty="0"/>
          </a:p>
          <a:p>
            <a:r>
              <a:rPr lang="en-US" dirty="0"/>
              <a:t>[REMEMBER: Prebuilt includes Web for Prod/Staging/QA/Test.  Pre-deployments built for Staging &amp; QA.  Only thing left is test.  Move to production is a swap operation]</a:t>
            </a:r>
          </a:p>
          <a:p>
            <a:endParaRPr lang="en-US" dirty="0"/>
          </a:p>
          <a:p>
            <a:r>
              <a:rPr lang="en-US" dirty="0"/>
              <a:t>[steps 2, 3, 4 in the diagram all do this the same way, just to different places]</a:t>
            </a:r>
          </a:p>
          <a:p>
            <a:endParaRPr lang="en-US" dirty="0"/>
          </a:p>
          <a:p>
            <a:r>
              <a:rPr lang="en-US" dirty="0"/>
              <a:t>Use the portal to deploy the action</a:t>
            </a:r>
          </a:p>
          <a:p>
            <a:r>
              <a:rPr lang="en-US" dirty="0"/>
              <a:t>Rename and Modify the action to delete the artifact, show the secret, update with publish profile</a:t>
            </a:r>
          </a:p>
          <a:p>
            <a:r>
              <a:rPr lang="en-US" dirty="0"/>
              <a:t>Modify the action to include running unit tests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1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https://docs.microsoft.com/en-us/azure/azure-resource-manager/templates/deploy-github-actions#generate-deployment-credentials</a:t>
            </a:r>
          </a:p>
          <a:p>
            <a:endParaRPr lang="en-US" dirty="0"/>
          </a:p>
          <a:p>
            <a:r>
              <a:rPr lang="en-US" dirty="0"/>
              <a:t>Remember to mention that we’re focusing on ARM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5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removed --</a:t>
            </a:r>
            <a:r>
              <a:rPr lang="en-US" dirty="0" err="1"/>
              <a:t>sdk</a:t>
            </a:r>
            <a:r>
              <a:rPr lang="en-US" dirty="0"/>
              <a:t>-auth from the end of the command due to Microsoft Graph changes</a:t>
            </a:r>
          </a:p>
          <a:p>
            <a:endParaRPr lang="en-US" dirty="0"/>
          </a:p>
          <a:p>
            <a:r>
              <a:rPr lang="en-US" dirty="0"/>
              <a:t>This is the old way and it doesn’t work anymore…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33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2E9449-D161-4234-AF44-56BC19BD52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lhanaphotography/6107639393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schwabencode.com/blog/2020/05/18/dotnetcore-build-test-with-github-action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security%20system" TargetMode="External"/><Relationship Id="rId2" Type="http://schemas.openxmlformats.org/officeDocument/2006/relationships/image" Target="../media/image37.1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narcloud.io/github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onarcloud.io/project/issues?id=codemashstaticscanningdemo&amp;resolved=false&amp;types=CODE_SMEL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spisharam/2287536490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lgorman/DevUp2022RuggedDevOpsExamples" TargetMode="External"/><Relationship Id="rId5" Type="http://schemas.openxmlformats.org/officeDocument/2006/relationships/hyperlink" Target="https://www.linkedin/in/brianlgorman" TargetMode="External"/><Relationship Id="rId4" Type="http://schemas.openxmlformats.org/officeDocument/2006/relationships/hyperlink" Target="mailto:brian@majorguidancesolutions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lantsai.net/posts/2016/12/devopsseries-whatisdevop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.spotify.com/artist/0rRlrvBVhAhZCHcENoiFJ0" TargetMode="External"/><Relationship Id="rId5" Type="http://schemas.openxmlformats.org/officeDocument/2006/relationships/hyperlink" Target="https://training.majorguidancesolutions.com/" TargetMode="External"/><Relationship Id="rId4" Type="http://schemas.openxmlformats.org/officeDocument/2006/relationships/hyperlink" Target="https://www.linkedin.com/in/brianlgorma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</a:rPr>
              <a:t>Building a Rugged DevOps Pipeline </a:t>
            </a:r>
            <a:r>
              <a:rPr lang="en-US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using GitHub Actions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Quickly and Easily build a robust pipeline</a:t>
            </a:r>
          </a:p>
        </p:txBody>
      </p:sp>
    </p:spTree>
    <p:extLst>
      <p:ext uri="{BB962C8B-B14F-4D97-AF65-F5344CB8AC3E}">
        <p14:creationId xmlns:p14="http://schemas.microsoft.com/office/powerpoint/2010/main" val="376779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1CB000-2229-4935-94D0-6BCFA3B6C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42" y="822315"/>
            <a:ext cx="7714793" cy="46705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29C8E7-CF61-4F71-98FA-627E3EB1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Shift-left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9E6BA-9DF9-4CA3-9DEF-0C7EEB2EC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68192"/>
            <a:ext cx="8915400" cy="4443030"/>
          </a:xfrm>
        </p:spPr>
        <p:txBody>
          <a:bodyPr/>
          <a:lstStyle/>
          <a:p>
            <a:r>
              <a:rPr lang="en-US" dirty="0"/>
              <a:t>Test as early as possible</a:t>
            </a:r>
          </a:p>
          <a:p>
            <a:r>
              <a:rPr lang="en-US" dirty="0"/>
              <a:t>Reusable processes</a:t>
            </a:r>
          </a:p>
          <a:p>
            <a:r>
              <a:rPr lang="en-US" dirty="0"/>
              <a:t>Builds confidence</a:t>
            </a:r>
          </a:p>
          <a:p>
            <a:r>
              <a:rPr lang="en-US" dirty="0"/>
              <a:t>Reduce Pipeline Execution Time</a:t>
            </a:r>
          </a:p>
          <a:p>
            <a:r>
              <a:rPr lang="en-US" dirty="0"/>
              <a:t>Ensures Integrity</a:t>
            </a:r>
          </a:p>
          <a:p>
            <a:r>
              <a:rPr lang="en-US" dirty="0"/>
              <a:t>Design For Testability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5533C9-8A42-4FAB-944C-6D92FED7D0F9}"/>
              </a:ext>
            </a:extLst>
          </p:cNvPr>
          <p:cNvSpPr txBox="1"/>
          <p:nvPr/>
        </p:nvSpPr>
        <p:spPr>
          <a:xfrm>
            <a:off x="1996226" y="6357698"/>
            <a:ext cx="9727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https://docs.microsoft.com/en-us/devops/develop/shift-left-make-testing-fast-reliable</a:t>
            </a:r>
          </a:p>
        </p:txBody>
      </p:sp>
    </p:spTree>
    <p:extLst>
      <p:ext uri="{BB962C8B-B14F-4D97-AF65-F5344CB8AC3E}">
        <p14:creationId xmlns:p14="http://schemas.microsoft.com/office/powerpoint/2010/main" val="369845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20C7-026F-164C-FD1A-642C8973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 the vision to the 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C1F5A-7CE5-1C78-426E-53141FBB6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462" y="1468582"/>
            <a:ext cx="7815594" cy="43878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56EB19-810D-F917-6299-C8F1AC711B61}"/>
              </a:ext>
            </a:extLst>
          </p:cNvPr>
          <p:cNvSpPr txBox="1"/>
          <p:nvPr/>
        </p:nvSpPr>
        <p:spPr>
          <a:xfrm>
            <a:off x="2158114" y="6054573"/>
            <a:ext cx="9781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https://docs.microsoft.com/en-us/devops/develop/shift-left-make-testing-fast-reliable#selling-the-vision-to-the-team</a:t>
            </a:r>
          </a:p>
        </p:txBody>
      </p:sp>
    </p:spTree>
    <p:extLst>
      <p:ext uri="{BB962C8B-B14F-4D97-AF65-F5344CB8AC3E}">
        <p14:creationId xmlns:p14="http://schemas.microsoft.com/office/powerpoint/2010/main" val="279896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62980-E907-4930-9E6E-3DC2025C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D53EBD-B361-45AD-8ABF-9270B20B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A58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825F6-FD4C-4D0E-ABA9-BB61736E5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pPr>
              <a:buClr>
                <a:srgbClr val="E6C864"/>
              </a:buClr>
            </a:pPr>
            <a:r>
              <a:rPr lang="en-US" dirty="0"/>
              <a:t>1) Volatile Deployment on PR to develop branch</a:t>
            </a:r>
          </a:p>
          <a:p>
            <a:pPr>
              <a:buClr>
                <a:srgbClr val="E6C864"/>
              </a:buClr>
            </a:pPr>
            <a:r>
              <a:rPr lang="en-US" dirty="0"/>
              <a:t>2) Deploy to Test on Merge code to develop branch</a:t>
            </a:r>
          </a:p>
          <a:p>
            <a:pPr>
              <a:buClr>
                <a:srgbClr val="E6C864"/>
              </a:buClr>
            </a:pPr>
            <a:r>
              <a:rPr lang="en-US" dirty="0"/>
              <a:t>3) Deploy to QA on Open PR to main</a:t>
            </a:r>
          </a:p>
          <a:p>
            <a:pPr>
              <a:buClr>
                <a:srgbClr val="E6C864"/>
              </a:buClr>
            </a:pPr>
            <a:r>
              <a:rPr lang="en-US" dirty="0"/>
              <a:t>4) Deploy to Staging on merge to main</a:t>
            </a:r>
          </a:p>
          <a:p>
            <a:pPr>
              <a:buClr>
                <a:srgbClr val="E6C864"/>
              </a:buClr>
            </a:pPr>
            <a:r>
              <a:rPr lang="en-US" dirty="0"/>
              <a:t>5) Swap to Production from Staging slot</a:t>
            </a: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DA1A4CE7-6399-4B37-ACE2-CFC4B4077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C2583EA-4AD9-43C3-8D39-17BD7AE0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503" y="365273"/>
            <a:ext cx="75342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0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2F4AD1-D969-4853-8C47-F785C6DE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456" y="1870480"/>
            <a:ext cx="8915399" cy="3117040"/>
          </a:xfrm>
        </p:spPr>
        <p:txBody>
          <a:bodyPr/>
          <a:lstStyle/>
          <a:p>
            <a:r>
              <a:rPr lang="en-US" dirty="0"/>
              <a:t>Demo: Use Azure to create a basic pipeline</a:t>
            </a:r>
          </a:p>
        </p:txBody>
      </p:sp>
    </p:spTree>
    <p:extLst>
      <p:ext uri="{BB962C8B-B14F-4D97-AF65-F5344CB8AC3E}">
        <p14:creationId xmlns:p14="http://schemas.microsoft.com/office/powerpoint/2010/main" val="409466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6ABB4B-1B8A-455F-9E7E-7D86AAC1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46C4E-3E11-43D4-8C54-B8734AC80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Automating the deployment of your environment</a:t>
            </a:r>
          </a:p>
        </p:txBody>
      </p:sp>
      <p:pic>
        <p:nvPicPr>
          <p:cNvPr id="3" name="Picture 2" descr="A picture containing sky, outdoor, cloudy, clouds&#10;&#10;Description automatically generated">
            <a:extLst>
              <a:ext uri="{FF2B5EF4-FFF2-40B4-BE49-F238E27FC236}">
                <a16:creationId xmlns:a16="http://schemas.microsoft.com/office/drawing/2014/main" id="{B48C7205-628D-4F27-AF0A-E112C9003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01786" y="320666"/>
            <a:ext cx="3065880" cy="2472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BABEB6-3EE9-4D8D-A06A-A8AB34E469B1}"/>
              </a:ext>
            </a:extLst>
          </p:cNvPr>
          <p:cNvSpPr txBox="1"/>
          <p:nvPr/>
        </p:nvSpPr>
        <p:spPr>
          <a:xfrm>
            <a:off x="5619481" y="320666"/>
            <a:ext cx="4251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lhanaphotography/6107639393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5781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5D9C6B-5017-4A05-95C0-F92B031D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60C834-9DF0-4F9C-8EA0-2677C7B45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6888"/>
            <a:ext cx="8915400" cy="4738153"/>
          </a:xfrm>
        </p:spPr>
        <p:txBody>
          <a:bodyPr>
            <a:normAutofit/>
          </a:bodyPr>
          <a:lstStyle/>
          <a:p>
            <a:r>
              <a:rPr lang="en-US" dirty="0"/>
              <a:t>Repeatable results</a:t>
            </a:r>
          </a:p>
          <a:p>
            <a:r>
              <a:rPr lang="en-US" dirty="0"/>
              <a:t>Eliminate/Minimize Configuration Drift</a:t>
            </a:r>
          </a:p>
          <a:p>
            <a:r>
              <a:rPr lang="en-US" dirty="0"/>
              <a:t>Quickly and easily deploy a volatile testing environment</a:t>
            </a:r>
          </a:p>
          <a:p>
            <a:r>
              <a:rPr lang="en-US" dirty="0"/>
              <a:t>Store your configurations in source code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ARM templates [Bicep]</a:t>
            </a:r>
          </a:p>
          <a:p>
            <a:pPr lvl="1"/>
            <a:r>
              <a:rPr lang="en-US" dirty="0"/>
              <a:t>Terraform</a:t>
            </a:r>
          </a:p>
          <a:p>
            <a:pPr lvl="1"/>
            <a:r>
              <a:rPr lang="en-US" dirty="0"/>
              <a:t>Ansible</a:t>
            </a:r>
          </a:p>
          <a:p>
            <a:pPr lvl="1"/>
            <a:r>
              <a:rPr lang="en-US" dirty="0"/>
              <a:t>Puppet/Chef</a:t>
            </a:r>
          </a:p>
          <a:p>
            <a:pPr lvl="1"/>
            <a:r>
              <a:rPr lang="en-US" dirty="0" err="1"/>
              <a:t>Pulumi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2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CC615-C14F-4938-B0B7-ECFF7A73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3466" y="1393580"/>
            <a:ext cx="9610725" cy="4257675"/>
          </a:xfrm>
        </p:spPr>
        <p:txBody>
          <a:bodyPr/>
          <a:lstStyle/>
          <a:p>
            <a:r>
              <a:rPr lang="en-US" dirty="0"/>
              <a:t>GitHub Actions require a service principal with contributor role access on the resource group </a:t>
            </a:r>
          </a:p>
          <a:p>
            <a:r>
              <a:rPr lang="en-US" dirty="0"/>
              <a:t>The following command creates a new service principal:</a:t>
            </a:r>
          </a:p>
          <a:p>
            <a:pPr lvl="1"/>
            <a:r>
              <a:rPr lang="en-US" dirty="0"/>
              <a:t>Run as one line from the cloud shell or from a logged-in terminal/bash/</a:t>
            </a:r>
            <a:r>
              <a:rPr lang="en-US" dirty="0" err="1"/>
              <a:t>powershell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1E243-BD91-458D-9DE7-D76FEEC85F72}"/>
              </a:ext>
            </a:extLst>
          </p:cNvPr>
          <p:cNvSpPr txBox="1"/>
          <p:nvPr/>
        </p:nvSpPr>
        <p:spPr>
          <a:xfrm>
            <a:off x="1813740" y="2949238"/>
            <a:ext cx="961072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az</a:t>
            </a:r>
            <a:r>
              <a:rPr lang="en-US" sz="3600" dirty="0">
                <a:solidFill>
                  <a:schemeClr val="bg1"/>
                </a:solidFill>
              </a:rPr>
              <a:t> ad </a:t>
            </a:r>
            <a:r>
              <a:rPr lang="en-US" sz="3600" dirty="0" err="1">
                <a:solidFill>
                  <a:schemeClr val="bg1"/>
                </a:solidFill>
              </a:rPr>
              <a:t>sp</a:t>
            </a:r>
            <a:r>
              <a:rPr lang="en-US" sz="3600" dirty="0">
                <a:solidFill>
                  <a:schemeClr val="bg1"/>
                </a:solidFill>
              </a:rPr>
              <a:t> create-for-</a:t>
            </a:r>
            <a:r>
              <a:rPr lang="en-US" sz="3600" dirty="0" err="1">
                <a:solidFill>
                  <a:schemeClr val="bg1"/>
                </a:solidFill>
              </a:rPr>
              <a:t>rbac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--name {anything} </a:t>
            </a:r>
          </a:p>
          <a:p>
            <a:r>
              <a:rPr lang="en-US" sz="3600" dirty="0">
                <a:solidFill>
                  <a:schemeClr val="bg1"/>
                </a:solidFill>
              </a:rPr>
              <a:t>--role contributor </a:t>
            </a:r>
          </a:p>
          <a:p>
            <a:r>
              <a:rPr lang="en-US" sz="3600" dirty="0">
                <a:solidFill>
                  <a:schemeClr val="bg1"/>
                </a:solidFill>
              </a:rPr>
              <a:t>--scopes /subscriptions/{your-sub-id}/</a:t>
            </a:r>
            <a:r>
              <a:rPr lang="en-US" sz="3600" dirty="0" err="1">
                <a:solidFill>
                  <a:schemeClr val="bg1"/>
                </a:solidFill>
              </a:rPr>
              <a:t>resourceGroups</a:t>
            </a:r>
            <a:r>
              <a:rPr lang="en-US" sz="3600" dirty="0">
                <a:solidFill>
                  <a:schemeClr val="bg1"/>
                </a:solidFill>
              </a:rPr>
              <a:t>/{your-</a:t>
            </a:r>
            <a:r>
              <a:rPr lang="en-US" sz="3600" dirty="0" err="1">
                <a:solidFill>
                  <a:schemeClr val="bg1"/>
                </a:solidFill>
              </a:rPr>
              <a:t>rg</a:t>
            </a:r>
            <a:r>
              <a:rPr lang="en-US" sz="3600" dirty="0">
                <a:solidFill>
                  <a:schemeClr val="bg1"/>
                </a:solidFill>
              </a:rPr>
              <a:t>} 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EBB937C-C5A2-44A6-A1F1-5889695A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16" y="594007"/>
            <a:ext cx="8911687" cy="799573"/>
          </a:xfrm>
        </p:spPr>
        <p:txBody>
          <a:bodyPr/>
          <a:lstStyle/>
          <a:p>
            <a:r>
              <a:rPr lang="en-US" dirty="0"/>
              <a:t>Create the Service Principal (Old Way)</a:t>
            </a:r>
          </a:p>
        </p:txBody>
      </p:sp>
    </p:spTree>
    <p:extLst>
      <p:ext uri="{BB962C8B-B14F-4D97-AF65-F5344CB8AC3E}">
        <p14:creationId xmlns:p14="http://schemas.microsoft.com/office/powerpoint/2010/main" val="3366393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DF62D-8D98-4079-8F71-D3E91F5C5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24847"/>
            <a:ext cx="8911687" cy="739855"/>
          </a:xfrm>
        </p:spPr>
        <p:txBody>
          <a:bodyPr/>
          <a:lstStyle/>
          <a:p>
            <a:r>
              <a:rPr lang="en-US" dirty="0"/>
              <a:t>Capture the JSON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73E2-1D0C-9019-D7AD-69208E7E4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20" y="1140210"/>
            <a:ext cx="9639186" cy="51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79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4F4C-B41B-BC9F-ACDD-6C1CC31F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Credentials (new 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48915-9F7D-D19C-50AD-74E86C536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  <a:p>
            <a:r>
              <a:rPr lang="en-US" dirty="0"/>
              <a:t>Certificates &amp; Secrets</a:t>
            </a:r>
          </a:p>
          <a:p>
            <a:r>
              <a:rPr lang="en-US" dirty="0"/>
              <a:t>Federated Credentials</a:t>
            </a:r>
          </a:p>
          <a:p>
            <a:r>
              <a:rPr lang="en-US" dirty="0"/>
              <a:t>Add Credentials</a:t>
            </a:r>
          </a:p>
          <a:p>
            <a:pPr lvl="1"/>
            <a:r>
              <a:rPr lang="en-US" dirty="0"/>
              <a:t>1 for PR</a:t>
            </a:r>
          </a:p>
          <a:p>
            <a:pPr lvl="1"/>
            <a:r>
              <a:rPr lang="en-US" dirty="0"/>
              <a:t>1 for Deployment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AF934-06E4-C836-8240-CD085C70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570" y="1676399"/>
            <a:ext cx="4861042" cy="488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35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999831-F9FE-E60B-B366-EA6CF0FFB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23825"/>
            <a:ext cx="8096250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04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1">
            <a:extLst>
              <a:ext uri="{FF2B5EF4-FFF2-40B4-BE49-F238E27FC236}">
                <a16:creationId xmlns:a16="http://schemas.microsoft.com/office/drawing/2014/main" id="{7B7EFD05-5F12-420E-8AEF-74D5EF9D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B6786B7-9BA0-488B-8C6B-1C5BB4E2A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CF6C842-D596-43D3-B584-5672E0D33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DF84F3E-35FA-497B-B6FA-F453E82F3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2846D7FA-E05C-448E-B156-F77C205A1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269AD3A-E6B6-4322-A013-276CBC1B0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CEFB9F00-6239-4BF6-B439-D16231B24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4D1DDDB-FC85-40C5-9225-06312C451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E9217709-40C1-4F4A-AB69-8A693608A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CCD26D6-BC97-43F5-B803-5838985FC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8136022F-2988-42E2-90E1-617D189F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03859925-85FA-4D69-A0AB-6F827E3B5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AE65FC7-970A-4DCC-9FB4-CF0F7496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7" name="Group 25">
            <a:extLst>
              <a:ext uri="{FF2B5EF4-FFF2-40B4-BE49-F238E27FC236}">
                <a16:creationId xmlns:a16="http://schemas.microsoft.com/office/drawing/2014/main" id="{B64F33C7-E158-4057-87E7-6F42AA6D0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157"/>
            <a:ext cx="2356675" cy="6853096"/>
            <a:chOff x="6627813" y="195610"/>
            <a:chExt cx="1952625" cy="5678141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6714E66-FCC0-42F6-B127-0F91203BC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E0BD3C9-F0D9-4A53-87DF-71D17D32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FA9FE4C-FCED-4A9A-9E43-358EB7501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5D5BB28-15EC-4D32-9C05-C2206AF9E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6210E9D-4080-4566-B32A-3A8BE356F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894D3505-0982-40B2-8131-1B6BFF273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11598CAB-0965-48D6-999C-91450C50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9E94126-468A-4060-BCBC-DC3806A4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438F3422-C112-405B-B955-7B1690721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C99C65FC-23C1-4B1D-A385-29B46619D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3D192C3-5E79-4B85-98D0-8F6C681CD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8709C0CF-D42A-4EE0-9C30-B0B72C69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9" name="Rectangle 39">
            <a:extLst>
              <a:ext uri="{FF2B5EF4-FFF2-40B4-BE49-F238E27FC236}">
                <a16:creationId xmlns:a16="http://schemas.microsoft.com/office/drawing/2014/main" id="{B8FE8EF1-7AF2-4864-A8DE-7EE3481D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11">
            <a:extLst>
              <a:ext uri="{FF2B5EF4-FFF2-40B4-BE49-F238E27FC236}">
                <a16:creationId xmlns:a16="http://schemas.microsoft.com/office/drawing/2014/main" id="{5B3CCFC9-E82D-444E-9621-FE5F95E67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2FDEACC-D224-4F5B-A0BE-6581493C3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7B8489-9450-4A50-94AF-90283270F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9D81556A-CBCA-4ADE-9ACA-F18F2F5E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0E3EEA-DD5E-4CE8-81B9-5B189C93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EFFFF"/>
                </a:solidFill>
              </a:rPr>
              <a:t>Who am I?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76946E-2498-4DF6-8A6C-62ECFD7F4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308" y="1733233"/>
            <a:ext cx="5665986" cy="4129448"/>
          </a:xfr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r>
              <a:rPr lang="en-US" sz="64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Brian is an experienced speaker, author, trainer, and </a:t>
            </a:r>
            <a:r>
              <a:rPr lang="en-US" sz="6400" dirty="0" err="1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.Net</a:t>
            </a:r>
            <a:r>
              <a:rPr lang="en-US" sz="64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 Developer (~20ish years)</a:t>
            </a:r>
          </a:p>
          <a:p>
            <a:r>
              <a:rPr lang="en-US" sz="64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Brian has a masters of science degree in computer information systems, and a bachelor of science degree in computer science.  Additionally, Brian has over ten years of experience instructing college courses online in SQL databases, C#/VB </a:t>
            </a:r>
            <a:r>
              <a:rPr lang="en-US" sz="6400" dirty="0" err="1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.Net</a:t>
            </a:r>
            <a:r>
              <a:rPr lang="en-US" sz="64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 programming, Java programming, and Microsoft Office.</a:t>
            </a:r>
          </a:p>
          <a:p>
            <a:r>
              <a:rPr lang="en-US" sz="64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Brian has also created many online video courses, available on various platforms.  Recently, Brian published his first book: Practical Entity Framework with </a:t>
            </a:r>
            <a:r>
              <a:rPr lang="en-US" sz="6400" dirty="0" err="1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APress</a:t>
            </a:r>
            <a:r>
              <a:rPr lang="en-US" sz="64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.</a:t>
            </a:r>
          </a:p>
          <a:p>
            <a:r>
              <a:rPr lang="en-US" sz="64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Brian is currently a freelance Azure Trainer, running his own company </a:t>
            </a:r>
            <a:r>
              <a:rPr lang="en-US" sz="6400" dirty="0" err="1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MajorGuidanceSolutions</a:t>
            </a:r>
            <a:r>
              <a:rPr lang="en-US" sz="64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.  </a:t>
            </a:r>
          </a:p>
          <a:p>
            <a:r>
              <a:rPr lang="en-US" sz="64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Connect with Brian on Twitter and/or Linked In</a:t>
            </a:r>
          </a:p>
          <a:p>
            <a:r>
              <a:rPr lang="en-US" sz="96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@blgorman</a:t>
            </a:r>
          </a:p>
          <a:p>
            <a:r>
              <a:rPr lang="en-US" sz="9600" dirty="0">
                <a:solidFill>
                  <a:schemeClr val="bg1"/>
                </a:solidFill>
                <a:latin typeface="Utsaah" panose="020B0502040204020203" pitchFamily="34" charset="0"/>
                <a:ea typeface="Verdana" panose="020B0604030504040204" pitchFamily="34" charset="0"/>
                <a:cs typeface="Utsaah" panose="020B0502040204020203" pitchFamily="34" charset="0"/>
              </a:rPr>
              <a:t>https://www.linkedin/in/brianlgorman</a:t>
            </a:r>
          </a:p>
          <a:p>
            <a:pPr>
              <a:buFont typeface="Wingdings 3" charset="2"/>
              <a:buChar char=""/>
            </a:pP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blue and white sign&#10;&#10;Description automatically generated with low confidence">
            <a:extLst>
              <a:ext uri="{FF2B5EF4-FFF2-40B4-BE49-F238E27FC236}">
                <a16:creationId xmlns:a16="http://schemas.microsoft.com/office/drawing/2014/main" id="{5908DF6B-62AB-4BCE-BEA0-6A892998A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60" y="2498079"/>
            <a:ext cx="1273821" cy="1273821"/>
          </a:xfrm>
          <a:prstGeom prst="rect">
            <a:avLst/>
          </a:prstGeom>
        </p:spPr>
      </p:pic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E50A36D-2C5F-4C49-94ED-42ED7D79C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026" y="2498081"/>
            <a:ext cx="1273820" cy="1273820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8FF7F4C-EE81-4221-B1B4-EE80B141F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846" y="2498081"/>
            <a:ext cx="1273820" cy="1273820"/>
          </a:xfrm>
          <a:prstGeom prst="rect">
            <a:avLst/>
          </a:prstGeom>
        </p:spPr>
      </p:pic>
      <p:pic>
        <p:nvPicPr>
          <p:cNvPr id="26" name="Picture 25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098DB6E2-53E9-4B4E-BD51-3B5113AEE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072" y="3853259"/>
            <a:ext cx="1273820" cy="1273820"/>
          </a:xfrm>
          <a:prstGeom prst="rect">
            <a:avLst/>
          </a:prstGeom>
        </p:spPr>
      </p:pic>
      <p:pic>
        <p:nvPicPr>
          <p:cNvPr id="41" name="Picture 40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9948A07D-7009-4133-A3E3-BCC94E55B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9846" y="3899181"/>
            <a:ext cx="1273820" cy="1273820"/>
          </a:xfrm>
          <a:prstGeom prst="rect">
            <a:avLst/>
          </a:prstGeom>
        </p:spPr>
      </p:pic>
      <p:pic>
        <p:nvPicPr>
          <p:cNvPr id="43" name="Picture 42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0087BA71-C99B-447C-B1F5-0591D44C4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3666" y="3899181"/>
            <a:ext cx="1273820" cy="1273820"/>
          </a:xfrm>
          <a:prstGeom prst="rect">
            <a:avLst/>
          </a:prstGeom>
        </p:spPr>
      </p:pic>
      <p:pic>
        <p:nvPicPr>
          <p:cNvPr id="68" name="Picture 67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D0221263-A67F-4BF1-8DA1-BD0A3D034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8354" y="5359463"/>
            <a:ext cx="1285255" cy="1285255"/>
          </a:xfrm>
          <a:prstGeom prst="rect">
            <a:avLst/>
          </a:prstGeom>
        </p:spPr>
      </p:pic>
      <p:pic>
        <p:nvPicPr>
          <p:cNvPr id="70" name="Picture 69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24E42014-50BC-4595-A015-8031F3ECB9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7892" y="5359463"/>
            <a:ext cx="1285255" cy="1285255"/>
          </a:xfrm>
          <a:prstGeom prst="rect">
            <a:avLst/>
          </a:prstGeom>
        </p:spPr>
      </p:pic>
      <p:pic>
        <p:nvPicPr>
          <p:cNvPr id="77" name="Picture 76" descr="A picture containing logo&#10;&#10;Description automatically generated">
            <a:extLst>
              <a:ext uri="{FF2B5EF4-FFF2-40B4-BE49-F238E27FC236}">
                <a16:creationId xmlns:a16="http://schemas.microsoft.com/office/drawing/2014/main" id="{A2EA0394-09CE-4C1D-A7F1-3AC8C22A93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6563" y="5359463"/>
            <a:ext cx="990570" cy="990570"/>
          </a:xfrm>
          <a:prstGeom prst="rect">
            <a:avLst/>
          </a:prstGeom>
        </p:spPr>
      </p:pic>
      <p:pic>
        <p:nvPicPr>
          <p:cNvPr id="51" name="Content Placeholder 50">
            <a:extLst>
              <a:ext uri="{FF2B5EF4-FFF2-40B4-BE49-F238E27FC236}">
                <a16:creationId xmlns:a16="http://schemas.microsoft.com/office/drawing/2014/main" id="{C0A8DACE-752B-4D7E-9604-9418DBFE8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5990641" y="43601"/>
            <a:ext cx="2133333" cy="4742857"/>
          </a:xfrm>
          <a:prstGeom prst="rect">
            <a:avLst/>
          </a:prstGeom>
        </p:spPr>
      </p:pic>
      <p:pic>
        <p:nvPicPr>
          <p:cNvPr id="55" name="Picture 54" descr="A picture containing text, blue, sign&#10;&#10;Description automatically generated">
            <a:extLst>
              <a:ext uri="{FF2B5EF4-FFF2-40B4-BE49-F238E27FC236}">
                <a16:creationId xmlns:a16="http://schemas.microsoft.com/office/drawing/2014/main" id="{4B763E30-FEDE-4830-8243-537CFAF787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6437" y="5302796"/>
            <a:ext cx="1376945" cy="1376945"/>
          </a:xfrm>
          <a:prstGeom prst="rect">
            <a:avLst/>
          </a:prstGeom>
        </p:spPr>
      </p:pic>
      <p:pic>
        <p:nvPicPr>
          <p:cNvPr id="56" name="Picture 55" descr="Text&#10;&#10;Description automatically generated with medium confidence">
            <a:extLst>
              <a:ext uri="{FF2B5EF4-FFF2-40B4-BE49-F238E27FC236}">
                <a16:creationId xmlns:a16="http://schemas.microsoft.com/office/drawing/2014/main" id="{546F2A37-4C02-4D50-B97B-E4DF3B8F8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6746" y="4977151"/>
            <a:ext cx="1143245" cy="1629940"/>
          </a:xfrm>
          <a:prstGeom prst="rect">
            <a:avLst/>
          </a:prstGeom>
        </p:spPr>
      </p:pic>
      <p:pic>
        <p:nvPicPr>
          <p:cNvPr id="57" name="Picture 5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66901D-25BE-4A33-A81A-91A25376F4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246" y="910517"/>
            <a:ext cx="1442837" cy="1442837"/>
          </a:xfrm>
          <a:prstGeom prst="rect">
            <a:avLst/>
          </a:prstGeom>
        </p:spPr>
      </p:pic>
      <p:pic>
        <p:nvPicPr>
          <p:cNvPr id="58" name="Picture 5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A1F92D8-4BB1-50D5-C764-DEBADBB20F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82191" y="697235"/>
            <a:ext cx="1430632" cy="1430632"/>
          </a:xfrm>
          <a:prstGeom prst="rect">
            <a:avLst/>
          </a:prstGeom>
        </p:spPr>
      </p:pic>
      <p:pic>
        <p:nvPicPr>
          <p:cNvPr id="59" name="Picture 5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D9B715-9EC1-3D95-72EF-72883DA58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39001" y="464851"/>
            <a:ext cx="1442838" cy="1442838"/>
          </a:xfrm>
          <a:prstGeom prst="rect">
            <a:avLst/>
          </a:prstGeom>
        </p:spPr>
      </p:pic>
      <p:pic>
        <p:nvPicPr>
          <p:cNvPr id="60" name="Picture 5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164C43-CB7F-AB4C-BC7D-3FB95A1C2B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67725" y="232164"/>
            <a:ext cx="1471717" cy="14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59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36801A-9DD0-1E12-EE6D-D312D3DD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9" y="309952"/>
            <a:ext cx="8704762" cy="6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3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1E2B-B8D7-CDBA-C79C-6F789A27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183" y="127199"/>
            <a:ext cx="3201355" cy="1495635"/>
          </a:xfrm>
        </p:spPr>
        <p:txBody>
          <a:bodyPr/>
          <a:lstStyle/>
          <a:p>
            <a:r>
              <a:rPr lang="en-US" dirty="0"/>
              <a:t>Update the 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004A8-5949-CFFC-6D94-B8D1263D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38" y="127199"/>
            <a:ext cx="7168772" cy="4299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639379-C409-2D84-3A86-9462A296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4" y="4521899"/>
            <a:ext cx="6664036" cy="23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15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A3A6-1F37-464D-86C6-8C90BCAE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755" y="120018"/>
            <a:ext cx="8911687" cy="739855"/>
          </a:xfrm>
        </p:spPr>
        <p:txBody>
          <a:bodyPr/>
          <a:lstStyle/>
          <a:p>
            <a:r>
              <a:rPr lang="en-US" dirty="0"/>
              <a:t>Add appropriate Secrets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43714-0C66-BFD1-319E-D2D3A378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14" y="1433819"/>
            <a:ext cx="8371428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26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0C43-E251-1582-3E4C-4E33765A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EA296-1D01-9D39-BD66-5F8947CC4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could do this in one</a:t>
            </a:r>
          </a:p>
          <a:p>
            <a:r>
              <a:rPr lang="en-US" dirty="0"/>
              <a:t>Shows how to trigger one pipeline from another</a:t>
            </a:r>
          </a:p>
          <a:p>
            <a:r>
              <a:rPr lang="en-US" dirty="0"/>
              <a:t>Allows re-use of the pipeline at will</a:t>
            </a:r>
          </a:p>
          <a:p>
            <a:r>
              <a:rPr lang="en-US" dirty="0"/>
              <a:t>Can pass appropriate variables</a:t>
            </a:r>
          </a:p>
          <a:p>
            <a:r>
              <a:rPr lang="en-US" dirty="0"/>
              <a:t>Pipelines</a:t>
            </a:r>
          </a:p>
          <a:p>
            <a:pPr lvl="1"/>
            <a:r>
              <a:rPr lang="en-US" dirty="0"/>
              <a:t>Deploy Environment (Builds the infrastructure for the developer code)</a:t>
            </a:r>
          </a:p>
          <a:p>
            <a:pPr lvl="1"/>
            <a:r>
              <a:rPr lang="en-US" dirty="0"/>
              <a:t>Deploy Application (Deploys the developer’s version of the code onto new env)</a:t>
            </a:r>
          </a:p>
        </p:txBody>
      </p:sp>
    </p:spTree>
    <p:extLst>
      <p:ext uri="{BB962C8B-B14F-4D97-AF65-F5344CB8AC3E}">
        <p14:creationId xmlns:p14="http://schemas.microsoft.com/office/powerpoint/2010/main" val="3973353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5DD4A7-317C-43C7-85C4-B774DAC9F6C7}"/>
              </a:ext>
            </a:extLst>
          </p:cNvPr>
          <p:cNvSpPr txBox="1">
            <a:spLocks/>
          </p:cNvSpPr>
          <p:nvPr/>
        </p:nvSpPr>
        <p:spPr>
          <a:xfrm>
            <a:off x="1795755" y="120018"/>
            <a:ext cx="8911687" cy="7398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Pipeline 1: Set the trigger for PR to 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91767-DAC6-CCC8-6D90-51E143D8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41" y="1833368"/>
            <a:ext cx="5085714" cy="3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3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790E3-0E23-4A79-8F7C-095835DF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164" y="0"/>
            <a:ext cx="8911687" cy="691662"/>
          </a:xfrm>
        </p:spPr>
        <p:txBody>
          <a:bodyPr/>
          <a:lstStyle/>
          <a:p>
            <a:r>
              <a:rPr lang="en-US" dirty="0"/>
              <a:t>Pipeline 1: Execute the ARM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8AD0D-5C9C-94DF-6DFC-6D7DF27C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731" y="856958"/>
            <a:ext cx="7223920" cy="56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59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2998-58AE-4BC9-B074-C32D2119F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3046"/>
            <a:ext cx="10163917" cy="1001790"/>
          </a:xfrm>
        </p:spPr>
        <p:txBody>
          <a:bodyPr>
            <a:normAutofit fontScale="90000"/>
          </a:bodyPr>
          <a:lstStyle/>
          <a:p>
            <a:r>
              <a:rPr lang="en-US" dirty="0"/>
              <a:t>Pipeline 1:  Trigger another pipeline [Deploy App]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5788D-0889-8D8A-BB0E-56B41220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757"/>
            <a:ext cx="12192000" cy="25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10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FEE46-76C8-4BFB-9E3E-7368073C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3046"/>
            <a:ext cx="8911687" cy="762000"/>
          </a:xfrm>
        </p:spPr>
        <p:txBody>
          <a:bodyPr/>
          <a:lstStyle/>
          <a:p>
            <a:r>
              <a:rPr lang="en-US" dirty="0"/>
              <a:t>Pipeline 2: Respond to the Trigger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02DA93-1633-6E5C-99D2-F7A6B684E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67" y="2028214"/>
            <a:ext cx="7790476" cy="4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4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6ABB4B-1B8A-455F-9E7E-7D86AAC14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427" y="3162482"/>
            <a:ext cx="8915399" cy="734400"/>
          </a:xfrm>
        </p:spPr>
        <p:txBody>
          <a:bodyPr/>
          <a:lstStyle/>
          <a:p>
            <a:r>
              <a:rPr lang="en-US" dirty="0"/>
              <a:t>Demo: Show the GitHub action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46C4E-3E11-43D4-8C54-B8734AC80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0801" y="4174898"/>
            <a:ext cx="8915399" cy="860400"/>
          </a:xfrm>
        </p:spPr>
        <p:txBody>
          <a:bodyPr/>
          <a:lstStyle/>
          <a:p>
            <a:r>
              <a:rPr lang="en-US" dirty="0"/>
              <a:t>Creating a volatile environment to test developer changes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EF5A2E6-1E67-4D6A-9B41-D8935BE24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7389" y="197203"/>
            <a:ext cx="2471691" cy="2471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0CE67B-0CE5-44DC-8228-018BE445A583}"/>
              </a:ext>
            </a:extLst>
          </p:cNvPr>
          <p:cNvSpPr txBox="1"/>
          <p:nvPr/>
        </p:nvSpPr>
        <p:spPr>
          <a:xfrm>
            <a:off x="685801" y="279315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schwabencode.com/blog/2020/05/18/dotnetcore-build-test-with-github-actions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29168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6ABB4B-1B8A-455F-9E7E-7D86AAC1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Rugged DevOps and </a:t>
            </a:r>
            <a:r>
              <a:rPr lang="en-US" dirty="0" err="1"/>
              <a:t>DevSecOps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46C4E-3E11-43D4-8C54-B8734AC80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is everyone’s responsibility</a:t>
            </a:r>
          </a:p>
        </p:txBody>
      </p:sp>
      <p:pic>
        <p:nvPicPr>
          <p:cNvPr id="3" name="Picture 2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4EA66F3D-081E-4DF1-9CF7-474F261AE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92761" y="242313"/>
            <a:ext cx="3895143" cy="21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86C4EC-2AF9-A612-225C-9D16BDCA4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40" y="595745"/>
            <a:ext cx="10268995" cy="54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56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5D9C6B-5017-4A05-95C0-F92B031D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 everyone's responsibility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60C834-9DF0-4F9C-8EA0-2677C7B45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9859"/>
            <a:ext cx="8915400" cy="4301363"/>
          </a:xfrm>
        </p:spPr>
        <p:txBody>
          <a:bodyPr>
            <a:normAutofit/>
          </a:bodyPr>
          <a:lstStyle/>
          <a:p>
            <a:r>
              <a:rPr lang="en-US" dirty="0"/>
              <a:t>Prevent risky deployments</a:t>
            </a:r>
          </a:p>
          <a:p>
            <a:r>
              <a:rPr lang="en-US" dirty="0"/>
              <a:t>Ensure code quality</a:t>
            </a:r>
          </a:p>
          <a:p>
            <a:r>
              <a:rPr lang="en-US" dirty="0"/>
              <a:t>Decrease your attack surface where possible</a:t>
            </a:r>
          </a:p>
          <a:p>
            <a:r>
              <a:rPr lang="en-US" dirty="0"/>
              <a:t>Use proven additional tools </a:t>
            </a:r>
          </a:p>
          <a:p>
            <a:r>
              <a:rPr lang="en-US" dirty="0"/>
              <a:t>Run lightweight scans in the pipeline</a:t>
            </a:r>
          </a:p>
          <a:p>
            <a:r>
              <a:rPr lang="en-US" dirty="0"/>
              <a:t>Run deep scans overnight</a:t>
            </a:r>
          </a:p>
          <a:p>
            <a:r>
              <a:rPr lang="en-US" dirty="0"/>
              <a:t>Use gates/swapping/processes to ensure integrity and confidence for the deployment</a:t>
            </a:r>
          </a:p>
        </p:txBody>
      </p:sp>
    </p:spTree>
    <p:extLst>
      <p:ext uri="{BB962C8B-B14F-4D97-AF65-F5344CB8AC3E}">
        <p14:creationId xmlns:p14="http://schemas.microsoft.com/office/powerpoint/2010/main" val="377702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29371-6A2B-4AB7-9039-6DA3D32E2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479" y="1870480"/>
            <a:ext cx="8915399" cy="3117040"/>
          </a:xfrm>
        </p:spPr>
        <p:txBody>
          <a:bodyPr/>
          <a:lstStyle/>
          <a:p>
            <a:r>
              <a:rPr lang="en-US" dirty="0"/>
              <a:t>Adding Static Code Scanning to your pipeline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6C1820-DA02-4BD3-8405-294AF44D5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65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F4BA-BE34-433D-BBB8-A4AB51F6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Marketplace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A0237-BB57-4487-81AF-33B793806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92" y="2677819"/>
            <a:ext cx="5645146" cy="3719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4367D-6FA3-4D79-8588-70098101D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724" y="1419807"/>
            <a:ext cx="7580952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4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C5167-70AF-446E-A484-5BD3C6167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218" y="476619"/>
            <a:ext cx="9723809" cy="5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D8D268-07C8-97EA-B86F-0C15CC478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761" y="325943"/>
            <a:ext cx="6134183" cy="63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34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348A85-6E69-4C5A-96E1-8CDA78999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12" y="70338"/>
            <a:ext cx="8466667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BE568-6FD6-4A54-A16F-DD38ECE8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708" y="2685813"/>
            <a:ext cx="7808824" cy="41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37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FBA66-9F30-431B-AC96-8436EA22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483" y="400428"/>
            <a:ext cx="8828571" cy="6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9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FECE30-ECCA-4974-8554-9D283DED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23" y="580292"/>
            <a:ext cx="1010170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27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1FB2C-8C21-4E8D-B698-B62F454B9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2" y="340425"/>
            <a:ext cx="7773408" cy="617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56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40114-8B26-42D5-899F-58066A2E5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42" y="0"/>
            <a:ext cx="10538874" cy="45979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31A03C-54C9-4507-84A9-B7921060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SonarCloud</a:t>
            </a:r>
            <a:r>
              <a:rPr lang="en-US" dirty="0"/>
              <a:t> Static Code Scanning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170FD-4AD9-4CC8-BFC8-37967224A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https://sonarcloud.io/github</a:t>
            </a:r>
            <a:endParaRPr lang="en-US" dirty="0"/>
          </a:p>
          <a:p>
            <a:r>
              <a:rPr lang="en-US" dirty="0">
                <a:hlinkClick r:id="rId4"/>
              </a:rPr>
              <a:t>https://sonarcloud.io/project/issues?id=codemashstaticscanningdemo&amp;resolved=false&amp;types=CODE_SMELL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3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24A84-0E9B-E561-7FB0-AF8FC089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9"/>
            <a:ext cx="12192000" cy="68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54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2FBE-F767-4DE6-8FD6-88A7E8F4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45" y="101925"/>
            <a:ext cx="8911687" cy="1280890"/>
          </a:xfrm>
        </p:spPr>
        <p:txBody>
          <a:bodyPr/>
          <a:lstStyle/>
          <a:p>
            <a:r>
              <a:rPr lang="en-US" dirty="0"/>
              <a:t>Git Guardian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11E5A-B24A-4548-B37B-B6A9FFF9F1F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34300" y="6509219"/>
            <a:ext cx="8915400" cy="493712"/>
          </a:xfrm>
        </p:spPr>
        <p:txBody>
          <a:bodyPr/>
          <a:lstStyle/>
          <a:p>
            <a:r>
              <a:rPr lang="en-US" dirty="0"/>
              <a:t>https://www.gitguardian.com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037D2-A564-486C-8DE2-D517DE53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45" y="742369"/>
            <a:ext cx="9426623" cy="5742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335EDA-8A4A-4292-80EB-FF56E9AD0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37" y="101925"/>
            <a:ext cx="5394263" cy="27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42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7381E-8714-463C-B9D0-BEB025B9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68" y="304629"/>
            <a:ext cx="10435587" cy="59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44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2AF9-3CCC-4CDB-A16B-0FD0EE97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Dependabot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CEB16-AC9F-49D5-AE37-F262ADC1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35" y="2100109"/>
            <a:ext cx="8840303" cy="4488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EAF09-D961-4782-8D84-FFAEBE1E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670" y="269632"/>
            <a:ext cx="4905577" cy="33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04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56E5F-DE52-4638-B518-F0BDDD9D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5548109"/>
            <a:ext cx="8915400" cy="566738"/>
          </a:xfrm>
        </p:spPr>
        <p:txBody>
          <a:bodyPr/>
          <a:lstStyle/>
          <a:p>
            <a:r>
              <a:rPr lang="en-US" dirty="0" err="1"/>
              <a:t>Dependabot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D2B1D-0A2C-4376-842D-980C36EAC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3" y="6114847"/>
            <a:ext cx="8915400" cy="493712"/>
          </a:xfrm>
        </p:spPr>
        <p:txBody>
          <a:bodyPr/>
          <a:lstStyle/>
          <a:p>
            <a:r>
              <a:rPr lang="en-US" dirty="0"/>
              <a:t>https://github.com/dependabot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725F0D-FBAE-4449-9933-B808F6DF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290" y="272786"/>
            <a:ext cx="7983889" cy="405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AF1FF-7780-4850-AE38-F1601B3D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143" y="3376680"/>
            <a:ext cx="8885714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5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B491-7661-B00D-CF66-A679A05BA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AEE19E-FB3A-20E6-7A87-D0C27F35754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7A2D4-D5F7-446C-97D8-50E47F4CF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064F9-E87B-5BCF-A1FA-253A01B5C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66"/>
            <a:ext cx="12192000" cy="65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67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CC5E-94B4-47A5-AB8B-4A758842C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648" y="682726"/>
            <a:ext cx="8911687" cy="1280890"/>
          </a:xfrm>
        </p:spPr>
        <p:txBody>
          <a:bodyPr/>
          <a:lstStyle/>
          <a:p>
            <a:r>
              <a:rPr lang="en-US" dirty="0"/>
              <a:t>Penetration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C2BC8-9D17-45CD-B084-DA78156C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81" y="1963616"/>
            <a:ext cx="11047619" cy="4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53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385902-1418-4635-A9D6-AA1BACA0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65" y="711876"/>
            <a:ext cx="10433747" cy="570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74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A992FA-EACD-4193-AD12-6ADB86F1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94" y="1811214"/>
            <a:ext cx="11477049" cy="37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40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0D30-036F-4D15-BAA5-68DD7295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053" y="62674"/>
            <a:ext cx="8911687" cy="678217"/>
          </a:xfrm>
        </p:spPr>
        <p:txBody>
          <a:bodyPr/>
          <a:lstStyle/>
          <a:p>
            <a:r>
              <a:rPr lang="en-US" dirty="0"/>
              <a:t>Issues raised by Zap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AB703-0709-437F-9821-A63BABB9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19" y="949036"/>
            <a:ext cx="7144825" cy="577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57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D627-725A-4031-8F16-ED95C6D6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630" y="395510"/>
            <a:ext cx="10638692" cy="1280890"/>
          </a:xfrm>
        </p:spPr>
        <p:txBody>
          <a:bodyPr/>
          <a:lstStyle/>
          <a:p>
            <a:r>
              <a:rPr lang="en-US" dirty="0" err="1"/>
              <a:t>WhiteSource</a:t>
            </a:r>
            <a:r>
              <a:rPr lang="en-US" dirty="0"/>
              <a:t> Package, Licensing, and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C263B-3630-4331-A457-328A36B31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271" y="1817795"/>
            <a:ext cx="8804144" cy="47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25599"/>
            <a:ext cx="8915400" cy="5113867"/>
          </a:xfrm>
        </p:spPr>
        <p:txBody>
          <a:bodyPr>
            <a:normAutofit/>
          </a:bodyPr>
          <a:lstStyle/>
          <a:p>
            <a:r>
              <a:rPr lang="en-US" dirty="0"/>
              <a:t>Basic Overview of DevOps</a:t>
            </a:r>
          </a:p>
          <a:p>
            <a:r>
              <a:rPr lang="en-US" dirty="0"/>
              <a:t>Shift-left to move quickly</a:t>
            </a:r>
          </a:p>
          <a:p>
            <a:r>
              <a:rPr lang="en-US" dirty="0"/>
              <a:t>Create a GitHub Action to build and publish to Azure (publish profile)</a:t>
            </a:r>
          </a:p>
          <a:p>
            <a:r>
              <a:rPr lang="en-US" dirty="0"/>
              <a:t>Leveraging Infrastructure as Code</a:t>
            </a:r>
          </a:p>
          <a:p>
            <a:r>
              <a:rPr lang="en-US" dirty="0"/>
              <a:t>Deploying a volatile environment with Actions using Arm Templates</a:t>
            </a:r>
          </a:p>
          <a:p>
            <a:r>
              <a:rPr lang="en-US" dirty="0"/>
              <a:t>Implementing </a:t>
            </a:r>
            <a:r>
              <a:rPr lang="en-US" dirty="0" err="1"/>
              <a:t>DevSecOps</a:t>
            </a:r>
            <a:endParaRPr lang="en-US" dirty="0"/>
          </a:p>
          <a:p>
            <a:r>
              <a:rPr lang="en-US" dirty="0"/>
              <a:t>Achieving a Rugged DevOps Process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77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A276-913B-4855-B6C3-C522C664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WhiteSource</a:t>
            </a:r>
            <a:r>
              <a:rPr lang="en-US" dirty="0"/>
              <a:t> Bolt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68D34-45FB-400F-9196-A363020D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57" y="1340755"/>
            <a:ext cx="7696280" cy="54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06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94637-22CB-4388-A2BD-CBDE1A6B7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395" y="0"/>
            <a:ext cx="4823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34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56159-7FB6-54CF-CC3C-B4A1DDE5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978" y="986162"/>
            <a:ext cx="7971428" cy="5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64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9B92D3-2F84-43D8-8376-1D0167B4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994" y="613401"/>
            <a:ext cx="10240605" cy="56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0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B87F-7FA5-23A2-3979-588D73C1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Security – Dependency Review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222A1-5C0B-D3D9-E201-D928E7BFE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827" y="1539875"/>
            <a:ext cx="5876482" cy="5066424"/>
          </a:xfrm>
        </p:spPr>
      </p:pic>
    </p:spTree>
    <p:extLst>
      <p:ext uri="{BB962C8B-B14F-4D97-AF65-F5344CB8AC3E}">
        <p14:creationId xmlns:p14="http://schemas.microsoft.com/office/powerpoint/2010/main" val="1439572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8355-DB79-4596-B065-BC75EE4C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a robust DevOps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67A73-A9ED-496B-9097-633EB796D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tiger ly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69E60874-D2E8-4906-AAE1-A5ADFE838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21538" y="3064818"/>
            <a:ext cx="4762500" cy="3562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B7ED4-FD6D-40E7-A0DE-DFBC76A5AC24}"/>
              </a:ext>
            </a:extLst>
          </p:cNvPr>
          <p:cNvSpPr txBox="1"/>
          <p:nvPr/>
        </p:nvSpPr>
        <p:spPr>
          <a:xfrm>
            <a:off x="7221538" y="6627168"/>
            <a:ext cx="476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lickr.com/photos/spisharam/2287536490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03513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825F6-FD4C-4D0E-ABA9-BB61736E5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Clr>
                <a:srgbClr val="E6C864"/>
              </a:buClr>
            </a:pPr>
            <a:r>
              <a:rPr lang="en-US" dirty="0"/>
              <a:t>6) Static Code Scanning</a:t>
            </a:r>
          </a:p>
          <a:p>
            <a:pPr>
              <a:buClr>
                <a:srgbClr val="E6C864"/>
              </a:buClr>
            </a:pPr>
            <a:r>
              <a:rPr lang="en-US" dirty="0"/>
              <a:t>7) Static Code Scanning, Dependency Scanning</a:t>
            </a:r>
          </a:p>
          <a:p>
            <a:pPr>
              <a:buClr>
                <a:srgbClr val="E6C864"/>
              </a:buClr>
            </a:pPr>
            <a:r>
              <a:rPr lang="en-US" dirty="0"/>
              <a:t>8) Light Pen Testing</a:t>
            </a:r>
          </a:p>
          <a:p>
            <a:pPr>
              <a:buClr>
                <a:srgbClr val="E6C864"/>
              </a:buClr>
            </a:pPr>
            <a:r>
              <a:rPr lang="en-US" dirty="0"/>
              <a:t>9) Deep Pen Testing [Nightly]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B781C8-05C8-44D8-8EDF-C3B09DF9F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92" y="581025"/>
            <a:ext cx="75342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7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5D9C6B-5017-4A05-95C0-F92B031D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around DevOps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60C834-9DF0-4F9C-8EA0-2677C7B45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9859"/>
            <a:ext cx="8915400" cy="4301363"/>
          </a:xfrm>
        </p:spPr>
        <p:txBody>
          <a:bodyPr>
            <a:normAutofit/>
          </a:bodyPr>
          <a:lstStyle/>
          <a:p>
            <a:r>
              <a:rPr lang="en-US" dirty="0"/>
              <a:t>NO SECRETS IN YOUR CODE</a:t>
            </a:r>
          </a:p>
          <a:p>
            <a:r>
              <a:rPr lang="en-US" dirty="0"/>
              <a:t>No long-running branches</a:t>
            </a:r>
          </a:p>
          <a:p>
            <a:r>
              <a:rPr lang="en-US" dirty="0"/>
              <a:t>Use a git-flow-</a:t>
            </a:r>
            <a:r>
              <a:rPr lang="en-US" dirty="0" err="1"/>
              <a:t>ish</a:t>
            </a:r>
            <a:r>
              <a:rPr lang="en-US" dirty="0"/>
              <a:t> branching strategy</a:t>
            </a:r>
          </a:p>
          <a:p>
            <a:pPr lvl="1"/>
            <a:r>
              <a:rPr lang="en-US" dirty="0"/>
              <a:t>Main -&gt; Dev -&gt; Feature/Developer</a:t>
            </a:r>
          </a:p>
          <a:p>
            <a:r>
              <a:rPr lang="en-US" dirty="0"/>
              <a:t>Large teams consider using a forking strategy</a:t>
            </a:r>
          </a:p>
          <a:p>
            <a:pPr lvl="1"/>
            <a:r>
              <a:rPr lang="en-US" dirty="0"/>
              <a:t>Integration Manager</a:t>
            </a:r>
          </a:p>
          <a:p>
            <a:pPr lvl="1"/>
            <a:r>
              <a:rPr lang="en-US" dirty="0"/>
              <a:t>Dictator and Lieutenants</a:t>
            </a:r>
          </a:p>
          <a:p>
            <a:r>
              <a:rPr lang="en-US" dirty="0"/>
              <a:t>If possible, do not rebuild artifacts throughout the pipeline</a:t>
            </a:r>
          </a:p>
          <a:p>
            <a:r>
              <a:rPr lang="en-US" dirty="0"/>
              <a:t>Do not allow anyone to manipulate an artifact manually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73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9263-9B90-4B57-95BC-4E8B2EDC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6D51-A176-4145-BAD2-B9BC9C13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is a team effort that requires buy-in and commitment from everyone</a:t>
            </a:r>
          </a:p>
          <a:p>
            <a:r>
              <a:rPr lang="en-US" dirty="0"/>
              <a:t>Protect and use secrets when possible</a:t>
            </a:r>
          </a:p>
          <a:p>
            <a:r>
              <a:rPr lang="en-US" dirty="0"/>
              <a:t>Implement infrastructure as code</a:t>
            </a:r>
          </a:p>
          <a:p>
            <a:r>
              <a:rPr lang="en-US" dirty="0" err="1"/>
              <a:t>DevSecOps</a:t>
            </a:r>
            <a:endParaRPr lang="en-US" dirty="0"/>
          </a:p>
          <a:p>
            <a:r>
              <a:rPr lang="en-US" dirty="0"/>
              <a:t>Achieve a Robust pipeline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63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305C72-8769-4E0F-B31D-F4B1C9DC9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583CFC-05A3-4743-9A2E-7C2095B8D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A751892-92F2-4CB4-BCAB-6D0AAF8F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5934046E-4D7C-4AA6-8633-29944553F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21462AB-19D6-42DB-A850-F35B82C7B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208D8C07-9637-45D3-9E40-7C5C40077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883C90A1-D75A-4818-9F01-B4BF19D74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808F87B-C4B8-4084-BD89-E41A1A44E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7FC0B23-1372-4455-98CE-E0FC7FF99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14B79DD-45AC-487C-B361-0312B3C85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DA09C7F-7AF3-4B6C-BC42-92780A682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F7EBDD4-71BF-4FAF-B00B-444F9AE20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F5E4290-F8B0-440E-A418-613A1552D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FF0BF04A-FCC8-42BF-AD17-10F0ACB44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6F0A57-55BB-457C-9C8C-3DEE71009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60DB408E-A426-4658-B39D-0BBF09463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BEFFABCA-CAA4-45E4-A7D4-DB3D2C864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99494AF8-97E4-4473-AA6E-B4AB1279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D05C67DC-0E54-4C69-90BE-8374C7E97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B2B38B94-E895-4324-B699-EEF28E052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1E77CC3-723C-4C87-A1BA-D8E35B801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C5757E8-4CBE-4EA3-98AF-96361C91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51E4772B-9FB7-4AC7-B352-C4448916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7F853444-696F-4B42-8C91-1F6EDD53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CD1A3085-30B0-496B-B9D3-55280769A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1B2519D7-F51F-4583-9B50-41B493C14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6E1141E0-4F4D-4B40-BDB5-B2DD0FAEB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6EF2EF-2B8B-4797-A44A-AE093D91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E0C91A-3F1D-43D7-9AB4-5D0A17D5C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3A6C27A1-A438-4EC6-93BF-EC26F29B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Content Placeholder 4" descr="Quizzical burrowing owl looking forward">
            <a:extLst>
              <a:ext uri="{FF2B5EF4-FFF2-40B4-BE49-F238E27FC236}">
                <a16:creationId xmlns:a16="http://schemas.microsoft.com/office/drawing/2014/main" id="{ABE3E0C5-DBAA-4EE3-B96E-723346CDA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4" r="45433"/>
          <a:stretch/>
        </p:blipFill>
        <p:spPr>
          <a:xfrm>
            <a:off x="-1554" y="1731"/>
            <a:ext cx="465585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45387F-980C-4625-A6CD-AB5786C6A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r>
              <a:rPr lang="en-US" dirty="0"/>
              <a:t>Email:</a:t>
            </a:r>
          </a:p>
          <a:p>
            <a:pPr lvl="1"/>
            <a:r>
              <a:rPr lang="en-US" dirty="0">
                <a:hlinkClick r:id="rId4"/>
              </a:rPr>
              <a:t>brian@majorguidancesolutions.com</a:t>
            </a:r>
            <a:endParaRPr lang="en-US" dirty="0"/>
          </a:p>
          <a:p>
            <a:r>
              <a:rPr lang="en-US" dirty="0"/>
              <a:t>Twitter</a:t>
            </a:r>
          </a:p>
          <a:p>
            <a:pPr lvl="1"/>
            <a:r>
              <a:rPr lang="en-US" dirty="0"/>
              <a:t>@blgorman</a:t>
            </a:r>
          </a:p>
          <a:p>
            <a:r>
              <a:rPr lang="en-US" dirty="0"/>
              <a:t>Linked In</a:t>
            </a:r>
          </a:p>
          <a:p>
            <a:pPr lvl="1"/>
            <a:r>
              <a:rPr lang="en-US" dirty="0">
                <a:hlinkClick r:id="rId5"/>
              </a:rPr>
              <a:t>https://www.linkedin/in/brianlgorman</a:t>
            </a:r>
            <a:endParaRPr lang="en-US" dirty="0"/>
          </a:p>
          <a:p>
            <a:r>
              <a:rPr lang="en-US" dirty="0"/>
              <a:t>Repo</a:t>
            </a:r>
          </a:p>
          <a:p>
            <a:pPr lvl="1"/>
            <a:r>
              <a:rPr lang="en-US" dirty="0">
                <a:hlinkClick r:id="rId6"/>
              </a:rPr>
              <a:t>https://github.com/blgorman/DevUp2022RuggedDevOpsExamples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5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6ABB4B-1B8A-455F-9E7E-7D86AAC1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Overview of DevOps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46C4E-3E11-43D4-8C54-B8734AC80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EC3C3D7-2320-4E47-9925-2728FA740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4205" y="117185"/>
            <a:ext cx="5456312" cy="2643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3AED42-0A15-456F-9D81-CEE5BC85454C}"/>
              </a:ext>
            </a:extLst>
          </p:cNvPr>
          <p:cNvSpPr txBox="1"/>
          <p:nvPr/>
        </p:nvSpPr>
        <p:spPr>
          <a:xfrm>
            <a:off x="3166518" y="352179"/>
            <a:ext cx="36370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blog.alantsai.net/posts/2016/12/devopsseries-whatisdevops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54764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60FA-D25C-435A-85B1-190DFA97D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657415"/>
            <a:ext cx="8911687" cy="128089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377FA-DE42-48DB-B10D-574B3FCB3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131" y="110770"/>
            <a:ext cx="7530380" cy="4029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A8C7EC-4485-4BB5-9C2A-F08EC5098559}"/>
              </a:ext>
            </a:extLst>
          </p:cNvPr>
          <p:cNvSpPr txBox="1"/>
          <p:nvPr/>
        </p:nvSpPr>
        <p:spPr>
          <a:xfrm>
            <a:off x="8164581" y="61209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Enjoy the rest of your conference!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DFA7F6-E92D-4AEA-9EF9-E088D7250432}"/>
              </a:ext>
            </a:extLst>
          </p:cNvPr>
          <p:cNvSpPr txBox="1"/>
          <p:nvPr/>
        </p:nvSpPr>
        <p:spPr>
          <a:xfrm>
            <a:off x="1289027" y="4615122"/>
            <a:ext cx="6572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@blgorman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328F6-07AE-471B-8093-34DCFE157D62}"/>
              </a:ext>
            </a:extLst>
          </p:cNvPr>
          <p:cNvSpPr txBox="1"/>
          <p:nvPr/>
        </p:nvSpPr>
        <p:spPr>
          <a:xfrm>
            <a:off x="1289027" y="5210797"/>
            <a:ext cx="75778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https://www.linkedin.com/in/brianlgorman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https://training.majorguidancesolutions.com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https://open.spotify.com/artist/0rRlrvBVhAhZCHcENoiFJ0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8D36E05-4379-4C92-B08B-C59EF0A6C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3526" y="1564508"/>
            <a:ext cx="1806659" cy="25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1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04D1-CA39-4574-8814-A338F6DF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B3EDF-73BC-4797-8154-9E777E0DF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Dev Ops mean to you?</a:t>
            </a:r>
          </a:p>
        </p:txBody>
      </p:sp>
    </p:spTree>
    <p:extLst>
      <p:ext uri="{BB962C8B-B14F-4D97-AF65-F5344CB8AC3E}">
        <p14:creationId xmlns:p14="http://schemas.microsoft.com/office/powerpoint/2010/main" val="1749017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A86D36-BD91-48D1-A48A-5ACAE719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DevOps is the union of people, process, and products to enable continuous delivery of value to our end users.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F66C68-E71D-4610-9304-68F41AB05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https://www.donovanbrown.com/post/what-is-devops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A9C2F6-BAE4-46E9-9F5C-89A273608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- Donovan Brown</a:t>
            </a:r>
          </a:p>
        </p:txBody>
      </p:sp>
    </p:spTree>
    <p:extLst>
      <p:ext uri="{BB962C8B-B14F-4D97-AF65-F5344CB8AC3E}">
        <p14:creationId xmlns:p14="http://schemas.microsoft.com/office/powerpoint/2010/main" val="201315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1E691A-CC0E-4E72-9166-B128F183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91" y="1643414"/>
            <a:ext cx="5323809" cy="45904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29C8E7-CF61-4F71-98FA-627E3EB1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6808"/>
          </a:xfrm>
        </p:spPr>
        <p:txBody>
          <a:bodyPr/>
          <a:lstStyle/>
          <a:p>
            <a:r>
              <a:rPr lang="en-US" dirty="0"/>
              <a:t>What is DevOps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9E6BA-9DF9-4CA3-9DEF-0C7EEB2EC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1" y="1390918"/>
            <a:ext cx="9220715" cy="4842972"/>
          </a:xfrm>
        </p:spPr>
        <p:txBody>
          <a:bodyPr>
            <a:normAutofit/>
          </a:bodyPr>
          <a:lstStyle/>
          <a:p>
            <a:r>
              <a:rPr lang="en-US" dirty="0"/>
              <a:t>A Process, NOT a Product [Donovan Brown]</a:t>
            </a:r>
          </a:p>
          <a:p>
            <a:r>
              <a:rPr lang="en-US" dirty="0"/>
              <a:t>Cycle Time: From Idea to Production</a:t>
            </a:r>
          </a:p>
          <a:p>
            <a:r>
              <a:rPr lang="en-US" dirty="0"/>
              <a:t>Automated processes</a:t>
            </a:r>
          </a:p>
          <a:p>
            <a:r>
              <a:rPr lang="en-US" dirty="0"/>
              <a:t>Automated testing</a:t>
            </a:r>
          </a:p>
          <a:p>
            <a:r>
              <a:rPr lang="en-US" dirty="0" err="1"/>
              <a:t>DevSecOps</a:t>
            </a:r>
            <a:r>
              <a:rPr lang="en-US" dirty="0"/>
              <a:t>/Rugged [Security]</a:t>
            </a:r>
          </a:p>
          <a:p>
            <a:r>
              <a:rPr lang="en-US" dirty="0"/>
              <a:t>Gates</a:t>
            </a:r>
          </a:p>
          <a:p>
            <a:pPr lvl="1"/>
            <a:r>
              <a:rPr lang="en-US" dirty="0"/>
              <a:t>Automated/Human</a:t>
            </a:r>
          </a:p>
          <a:p>
            <a:pPr lvl="1"/>
            <a:r>
              <a:rPr lang="en-US" dirty="0"/>
              <a:t>Quality</a:t>
            </a:r>
          </a:p>
          <a:p>
            <a:pPr lvl="1"/>
            <a:r>
              <a:rPr lang="en-US" dirty="0"/>
              <a:t>Release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77253-BCA4-4EA3-A7E3-45C5C1A34B58}"/>
              </a:ext>
            </a:extLst>
          </p:cNvPr>
          <p:cNvSpPr txBox="1"/>
          <p:nvPr/>
        </p:nvSpPr>
        <p:spPr>
          <a:xfrm>
            <a:off x="5409392" y="6411910"/>
            <a:ext cx="789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Image: https://docs.microsoft.com/devops/what-is-devops</a:t>
            </a:r>
          </a:p>
        </p:txBody>
      </p:sp>
    </p:spTree>
    <p:extLst>
      <p:ext uri="{BB962C8B-B14F-4D97-AF65-F5344CB8AC3E}">
        <p14:creationId xmlns:p14="http://schemas.microsoft.com/office/powerpoint/2010/main" val="309860486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2125</Words>
  <Application>Microsoft Office PowerPoint</Application>
  <PresentationFormat>Widescreen</PresentationFormat>
  <Paragraphs>286</Paragraphs>
  <Slides>60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Century Gothic</vt:lpstr>
      <vt:lpstr>Open Sans</vt:lpstr>
      <vt:lpstr>Segoe UI</vt:lpstr>
      <vt:lpstr>Utsaah</vt:lpstr>
      <vt:lpstr>Verdana</vt:lpstr>
      <vt:lpstr>Wingdings 3</vt:lpstr>
      <vt:lpstr>Wisp</vt:lpstr>
      <vt:lpstr>Building a Rugged DevOps Pipeline using GitHub Actions</vt:lpstr>
      <vt:lpstr>Who am I?</vt:lpstr>
      <vt:lpstr>PowerPoint Presentation</vt:lpstr>
      <vt:lpstr>PowerPoint Presentation</vt:lpstr>
      <vt:lpstr>Agenda</vt:lpstr>
      <vt:lpstr>A Basic Overview of DevOps</vt:lpstr>
      <vt:lpstr>Discussion</vt:lpstr>
      <vt:lpstr>DevOps is the union of people, process, and products to enable continuous delivery of value to our end users.</vt:lpstr>
      <vt:lpstr>What is DevOps</vt:lpstr>
      <vt:lpstr>Shift-left</vt:lpstr>
      <vt:lpstr>Sell the vision to the team</vt:lpstr>
      <vt:lpstr>PowerPoint Presentation</vt:lpstr>
      <vt:lpstr>Demo: Use Azure to create a basic pipeline</vt:lpstr>
      <vt:lpstr>Infrastructure as Code</vt:lpstr>
      <vt:lpstr>Why Infrastructure as Code (IaC)</vt:lpstr>
      <vt:lpstr>Create the Service Principal (Old Way)</vt:lpstr>
      <vt:lpstr>Capture the JSON output</vt:lpstr>
      <vt:lpstr>Federated Credentials (new way)</vt:lpstr>
      <vt:lpstr>PowerPoint Presentation</vt:lpstr>
      <vt:lpstr>PowerPoint Presentation</vt:lpstr>
      <vt:lpstr>Update the action</vt:lpstr>
      <vt:lpstr>Add appropriate Secrets</vt:lpstr>
      <vt:lpstr>Two pipelines</vt:lpstr>
      <vt:lpstr>PowerPoint Presentation</vt:lpstr>
      <vt:lpstr>Pipeline 1: Execute the ARM Template</vt:lpstr>
      <vt:lpstr>Pipeline 1:  Trigger another pipeline [Deploy App]</vt:lpstr>
      <vt:lpstr>Pipeline 2: Respond to the Trigger </vt:lpstr>
      <vt:lpstr>Demo: Show the GitHub action</vt:lpstr>
      <vt:lpstr>Rugged DevOps and DevSecOps</vt:lpstr>
      <vt:lpstr>Security is everyone's responsibility</vt:lpstr>
      <vt:lpstr>Adding Static Code Scanning to your pipeline</vt:lpstr>
      <vt:lpstr>GitHub Marketplace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SonarCloud Static Code Scanning</vt:lpstr>
      <vt:lpstr>Git Guardian</vt:lpstr>
      <vt:lpstr>PowerPoint Presentation</vt:lpstr>
      <vt:lpstr>Dependabot</vt:lpstr>
      <vt:lpstr>Dependabot</vt:lpstr>
      <vt:lpstr>PowerPoint Presentation</vt:lpstr>
      <vt:lpstr>Penetration Testing</vt:lpstr>
      <vt:lpstr>PowerPoint Presentation</vt:lpstr>
      <vt:lpstr>PowerPoint Presentation</vt:lpstr>
      <vt:lpstr>Issues raised by Zap Scan</vt:lpstr>
      <vt:lpstr>WhiteSource Package, Licensing, and Dependencies</vt:lpstr>
      <vt:lpstr>WhiteSource Bolt</vt:lpstr>
      <vt:lpstr>PowerPoint Presentation</vt:lpstr>
      <vt:lpstr>PowerPoint Presentation</vt:lpstr>
      <vt:lpstr>PowerPoint Presentation</vt:lpstr>
      <vt:lpstr>GitHub Security – Dependency Review</vt:lpstr>
      <vt:lpstr>Achieving a robust DevOps process</vt:lpstr>
      <vt:lpstr>PowerPoint Presentation</vt:lpstr>
      <vt:lpstr>Final thoughts around DevOps</vt:lpstr>
      <vt:lpstr>Summary</vt:lpstr>
      <vt:lpstr>Questions?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Orchestrate and Build Serverless Solutions Using Logic Apps</dc:title>
  <dc:creator>Brian Gorman</dc:creator>
  <cp:lastModifiedBy>Brian Gorman</cp:lastModifiedBy>
  <cp:revision>385</cp:revision>
  <dcterms:created xsi:type="dcterms:W3CDTF">2021-01-29T02:17:01Z</dcterms:created>
  <dcterms:modified xsi:type="dcterms:W3CDTF">2022-06-07T07:27:32Z</dcterms:modified>
</cp:coreProperties>
</file>